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4800F2-F8CD-4BCC-A3E1-006010ED065C}" type="datetimeFigureOut">
              <a:rPr lang="en-US" smtClean="0"/>
              <a:pPr/>
              <a:t>24-11-2021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48F222-52EE-4081-A51C-53CC6AD1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724400"/>
            <a:ext cx="4572000" cy="685800"/>
          </a:xfrm>
        </p:spPr>
        <p:txBody>
          <a:bodyPr/>
          <a:lstStyle/>
          <a:p>
            <a:r>
              <a:rPr lang="en-US" b="1" dirty="0" smtClean="0"/>
              <a:t>Dr. P. R. </a:t>
            </a:r>
            <a:r>
              <a:rPr lang="en-US" b="1" dirty="0" err="1" smtClean="0"/>
              <a:t>Sisir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latin typeface="Arial Narrow" pitchFamily="34" charset="0"/>
              </a:rPr>
              <a:t>Eosinophilic</a:t>
            </a:r>
            <a:r>
              <a:rPr lang="fr-FR" sz="3600" b="1" dirty="0" smtClean="0">
                <a:latin typeface="Arial Narrow" pitchFamily="34" charset="0"/>
              </a:rPr>
              <a:t> </a:t>
            </a:r>
            <a:r>
              <a:rPr lang="fr-FR" sz="3600" b="1" dirty="0" err="1" smtClean="0">
                <a:latin typeface="Arial Narrow" pitchFamily="34" charset="0"/>
              </a:rPr>
              <a:t>Oesophagitis</a:t>
            </a:r>
            <a:r>
              <a:rPr lang="fr-FR" sz="3600" b="1" dirty="0" smtClean="0">
                <a:latin typeface="Arial Narrow" pitchFamily="34" charset="0"/>
              </a:rPr>
              <a:t> and </a:t>
            </a:r>
            <a:br>
              <a:rPr lang="fr-FR" sz="3600" b="1" dirty="0" smtClean="0">
                <a:latin typeface="Arial Narrow" pitchFamily="34" charset="0"/>
              </a:rPr>
            </a:br>
            <a:r>
              <a:rPr lang="fr-FR" sz="3600" b="1" dirty="0" smtClean="0">
                <a:latin typeface="Arial Narrow" pitchFamily="34" charset="0"/>
              </a:rPr>
              <a:t>Non-GERD </a:t>
            </a:r>
            <a:r>
              <a:rPr lang="fr-FR" sz="3600" b="1" dirty="0" err="1" smtClean="0">
                <a:latin typeface="Arial Narrow" pitchFamily="34" charset="0"/>
              </a:rPr>
              <a:t>oesophagitis</a:t>
            </a:r>
            <a:endParaRPr lang="en-US" sz="36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3886200" cy="56356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Non-GERD </a:t>
            </a:r>
            <a:r>
              <a:rPr lang="fr-FR" sz="2800" b="1" dirty="0" err="1" smtClean="0">
                <a:latin typeface="Arial Narrow" pitchFamily="34" charset="0"/>
              </a:rPr>
              <a:t>oesophagitis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4582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latin typeface="Arial Narrow" pitchFamily="34" charset="0"/>
              </a:rPr>
              <a:t>“Pill” </a:t>
            </a:r>
            <a:r>
              <a:rPr lang="en-US" sz="2800" b="1" u="sng" dirty="0" err="1" smtClean="0">
                <a:latin typeface="Arial Narrow" pitchFamily="34" charset="0"/>
              </a:rPr>
              <a:t>Oesophagitis</a:t>
            </a:r>
            <a:endParaRPr lang="en-US" sz="2800" b="1" u="sng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This acute injury is produced by contact with a damaging agent.</a:t>
            </a:r>
          </a:p>
          <a:p>
            <a:r>
              <a:rPr lang="en-US" sz="2400" dirty="0" smtClean="0">
                <a:latin typeface="Arial Narrow" pitchFamily="34" charset="0"/>
              </a:rPr>
              <a:t>Medications implicated in “pill” </a:t>
            </a:r>
            <a:r>
              <a:rPr lang="en-US" sz="2400" dirty="0" err="1" smtClean="0">
                <a:latin typeface="Arial Narrow" pitchFamily="34" charset="0"/>
              </a:rPr>
              <a:t>oesophagitis</a:t>
            </a:r>
            <a:r>
              <a:rPr lang="en-US" sz="2400" dirty="0" smtClean="0">
                <a:latin typeface="Arial Narrow" pitchFamily="34" charset="0"/>
              </a:rPr>
              <a:t> include tetracycline, potassium chloride, ferrous sulfate, non-steroidal anti-inflammatory medications, and </a:t>
            </a:r>
            <a:r>
              <a:rPr lang="en-US" sz="2400" dirty="0" err="1" smtClean="0">
                <a:latin typeface="Arial Narrow" pitchFamily="34" charset="0"/>
              </a:rPr>
              <a:t>alendronate</a:t>
            </a:r>
            <a:r>
              <a:rPr lang="en-US" sz="2400" dirty="0" smtClean="0">
                <a:latin typeface="Arial Narrow" pitchFamily="34" charset="0"/>
              </a:rPr>
              <a:t> (</a:t>
            </a:r>
            <a:r>
              <a:rPr lang="en-US" sz="2000" i="1" dirty="0" smtClean="0">
                <a:latin typeface="Arial Narrow" pitchFamily="34" charset="0"/>
              </a:rPr>
              <a:t>Rx usually given for osteoporosis</a:t>
            </a:r>
            <a:r>
              <a:rPr lang="en-US" sz="2400" dirty="0" smtClean="0">
                <a:latin typeface="Arial Narrow" pitchFamily="34" charset="0"/>
              </a:rPr>
              <a:t>). </a:t>
            </a:r>
          </a:p>
          <a:p>
            <a:r>
              <a:rPr lang="en-US" sz="2400" dirty="0" smtClean="0">
                <a:latin typeface="Arial Narrow" pitchFamily="34" charset="0"/>
              </a:rPr>
              <a:t>Most often the offending tablet is ingested at bedtime with inadequate water. </a:t>
            </a:r>
          </a:p>
          <a:p>
            <a:r>
              <a:rPr lang="en-US" sz="2400" dirty="0" smtClean="0">
                <a:latin typeface="Arial Narrow" pitchFamily="34" charset="0"/>
              </a:rPr>
              <a:t>This practice often produces acute discomfort followed by progressive </a:t>
            </a:r>
            <a:r>
              <a:rPr lang="en-US" sz="2400" dirty="0" err="1" smtClean="0">
                <a:latin typeface="Arial Narrow" pitchFamily="34" charset="0"/>
              </a:rPr>
              <a:t>retrosternal</a:t>
            </a:r>
            <a:r>
              <a:rPr lang="en-US" sz="2400" dirty="0" smtClean="0">
                <a:latin typeface="Arial Narrow" pitchFamily="34" charset="0"/>
              </a:rPr>
              <a:t> pain, </a:t>
            </a:r>
            <a:r>
              <a:rPr lang="en-US" sz="2400" dirty="0" err="1" smtClean="0">
                <a:latin typeface="Arial Narrow" pitchFamily="34" charset="0"/>
              </a:rPr>
              <a:t>odynophagia</a:t>
            </a:r>
            <a:r>
              <a:rPr lang="en-US" sz="2400" dirty="0" smtClean="0">
                <a:latin typeface="Arial Narrow" pitchFamily="34" charset="0"/>
              </a:rPr>
              <a:t>, and </a:t>
            </a:r>
            <a:r>
              <a:rPr lang="en-US" sz="2400" dirty="0" err="1" smtClean="0">
                <a:latin typeface="Arial Narrow" pitchFamily="34" charset="0"/>
              </a:rPr>
              <a:t>dysphagia</a:t>
            </a:r>
            <a:r>
              <a:rPr lang="en-US" sz="2400" dirty="0" smtClean="0">
                <a:latin typeface="Arial Narrow" pitchFamily="34" charset="0"/>
              </a:rPr>
              <a:t>. </a:t>
            </a:r>
          </a:p>
          <a:p>
            <a:r>
              <a:rPr lang="en-US" sz="2000" b="1" dirty="0" smtClean="0">
                <a:latin typeface="Arial Narrow" pitchFamily="34" charset="0"/>
              </a:rPr>
              <a:t>Endoscopy</a:t>
            </a:r>
            <a:r>
              <a:rPr lang="en-US" sz="2400" dirty="0" smtClean="0">
                <a:latin typeface="Arial Narrow" pitchFamily="34" charset="0"/>
              </a:rPr>
              <a:t> shows a focal lesion often localized to one of the anatomic narrowed regions of the </a:t>
            </a:r>
            <a:r>
              <a:rPr lang="en-US" sz="2400" dirty="0" err="1" smtClean="0">
                <a:latin typeface="Arial Narrow" pitchFamily="34" charset="0"/>
              </a:rPr>
              <a:t>oesophagus</a:t>
            </a:r>
            <a:r>
              <a:rPr lang="en-US" sz="2400" dirty="0" smtClean="0">
                <a:latin typeface="Arial Narrow" pitchFamily="34" charset="0"/>
              </a:rPr>
              <a:t> or to an unsuspected pathologic narrowing. </a:t>
            </a:r>
          </a:p>
          <a:p>
            <a:r>
              <a:rPr lang="en-US" sz="2000" b="1" dirty="0" smtClean="0">
                <a:latin typeface="Arial Narrow" pitchFamily="34" charset="0"/>
              </a:rPr>
              <a:t>Treatment</a:t>
            </a:r>
            <a:r>
              <a:rPr lang="en-US" sz="2400" dirty="0" smtClean="0">
                <a:latin typeface="Arial Narrow" pitchFamily="34" charset="0"/>
              </a:rPr>
              <a:t> is supportive; lacking much evidence, - bland or liquid diets are often used.</a:t>
            </a:r>
          </a:p>
          <a:p>
            <a:pPr>
              <a:buNone/>
            </a:pPr>
            <a:endParaRPr lang="en-US" sz="2800" b="1" u="sng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05600" y="5562600"/>
            <a:ext cx="1766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lgerian" pitchFamily="82" charset="0"/>
              </a:rPr>
              <a:t>THANK YOU…</a:t>
            </a:r>
            <a:endParaRPr lang="en-US" sz="2000" b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563562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latin typeface="Arial Narrow" pitchFamily="34" charset="0"/>
              </a:rPr>
              <a:t>Eosinophilic</a:t>
            </a:r>
            <a:r>
              <a:rPr lang="fr-FR" sz="2800" b="1" dirty="0" smtClean="0">
                <a:latin typeface="Arial Narrow" pitchFamily="34" charset="0"/>
              </a:rPr>
              <a:t> </a:t>
            </a:r>
            <a:r>
              <a:rPr lang="fr-FR" sz="2800" b="1" dirty="0" err="1" smtClean="0">
                <a:latin typeface="Arial Narrow" pitchFamily="34" charset="0"/>
              </a:rPr>
              <a:t>oesophagitis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The </a:t>
            </a:r>
            <a:r>
              <a:rPr lang="en-US" dirty="0" err="1" smtClean="0">
                <a:latin typeface="Arial Narrow" pitchFamily="34" charset="0"/>
              </a:rPr>
              <a:t>oesophageal</a:t>
            </a:r>
            <a:r>
              <a:rPr lang="en-US" dirty="0" smtClean="0">
                <a:latin typeface="Arial Narrow" pitchFamily="34" charset="0"/>
              </a:rPr>
              <a:t> epithelium in </a:t>
            </a:r>
            <a:r>
              <a:rPr lang="en-US" dirty="0" err="1" smtClean="0">
                <a:latin typeface="Arial Narrow" pitchFamily="34" charset="0"/>
              </a:rPr>
              <a:t>eosinophilic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oesophagitis</a:t>
            </a:r>
            <a:r>
              <a:rPr lang="en-US" dirty="0" smtClean="0">
                <a:latin typeface="Arial Narrow" pitchFamily="34" charset="0"/>
              </a:rPr>
              <a:t> is infiltrated by </a:t>
            </a:r>
            <a:r>
              <a:rPr lang="en-US" dirty="0" err="1" smtClean="0">
                <a:latin typeface="Arial Narrow" pitchFamily="34" charset="0"/>
              </a:rPr>
              <a:t>eosinophils</a:t>
            </a:r>
            <a:r>
              <a:rPr lang="en-US" dirty="0" smtClean="0">
                <a:latin typeface="Arial Narrow" pitchFamily="34" charset="0"/>
              </a:rPr>
              <a:t>, typically in a density exceeding 15 per high-power field (</a:t>
            </a:r>
            <a:r>
              <a:rPr lang="en-US" dirty="0" err="1" smtClean="0">
                <a:latin typeface="Arial Narrow" pitchFamily="34" charset="0"/>
              </a:rPr>
              <a:t>hpf</a:t>
            </a:r>
            <a:r>
              <a:rPr lang="en-US" dirty="0" smtClean="0">
                <a:latin typeface="Arial Narrow" pitchFamily="34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smtClean="0">
                <a:latin typeface="Arial Narrow" pitchFamily="34" charset="0"/>
              </a:rPr>
              <a:t>Presenting symptoms include: </a:t>
            </a:r>
          </a:p>
          <a:p>
            <a:pPr lvl="1"/>
            <a:r>
              <a:rPr lang="en-US" dirty="0" smtClean="0">
                <a:latin typeface="Arial Narrow" pitchFamily="34" charset="0"/>
              </a:rPr>
              <a:t>vomiting, </a:t>
            </a:r>
          </a:p>
          <a:p>
            <a:pPr lvl="1"/>
            <a:r>
              <a:rPr lang="en-US" dirty="0" smtClean="0">
                <a:latin typeface="Arial Narrow" pitchFamily="34" charset="0"/>
              </a:rPr>
              <a:t>feeding problems, </a:t>
            </a:r>
          </a:p>
          <a:p>
            <a:pPr lvl="1"/>
            <a:r>
              <a:rPr lang="en-US" dirty="0" smtClean="0">
                <a:latin typeface="Arial Narrow" pitchFamily="34" charset="0"/>
              </a:rPr>
              <a:t>chest or </a:t>
            </a:r>
            <a:r>
              <a:rPr lang="en-US" dirty="0" err="1" smtClean="0">
                <a:latin typeface="Arial Narrow" pitchFamily="34" charset="0"/>
              </a:rPr>
              <a:t>epigastric</a:t>
            </a:r>
            <a:r>
              <a:rPr lang="en-US" dirty="0" smtClean="0">
                <a:latin typeface="Arial Narrow" pitchFamily="34" charset="0"/>
              </a:rPr>
              <a:t> pain, and </a:t>
            </a:r>
          </a:p>
          <a:p>
            <a:pPr lvl="1"/>
            <a:r>
              <a:rPr lang="en-US" dirty="0" err="1" smtClean="0">
                <a:latin typeface="Arial Narrow" pitchFamily="34" charset="0"/>
              </a:rPr>
              <a:t>dysphagia</a:t>
            </a:r>
            <a:r>
              <a:rPr lang="en-US" dirty="0" smtClean="0">
                <a:latin typeface="Arial Narrow" pitchFamily="34" charset="0"/>
              </a:rPr>
              <a:t> with occasional food impactions or strictures. 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Arial Narrow" pitchFamily="34" charset="0"/>
              </a:rPr>
              <a:t>Epidemiology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Arial Narrow" pitchFamily="34" charset="0"/>
            </a:endParaRPr>
          </a:p>
          <a:p>
            <a:r>
              <a:rPr lang="en-US" sz="2800" dirty="0" smtClean="0">
                <a:latin typeface="Arial Narrow" pitchFamily="34" charset="0"/>
              </a:rPr>
              <a:t>Most patients are male. </a:t>
            </a:r>
          </a:p>
          <a:p>
            <a:r>
              <a:rPr lang="en-US" sz="2800" dirty="0" smtClean="0">
                <a:latin typeface="Arial Narrow" pitchFamily="34" charset="0"/>
              </a:rPr>
              <a:t>The mean age at diagnosis is 7 yr (range 1-17 yr), and the duration of symptoms is 3 yrs. </a:t>
            </a:r>
          </a:p>
          <a:p>
            <a:r>
              <a:rPr lang="en-US" sz="2800" dirty="0" smtClean="0">
                <a:latin typeface="Arial Narrow" pitchFamily="34" charset="0"/>
              </a:rPr>
              <a:t>Most patients have other atopic diseases and associated food allergies… </a:t>
            </a:r>
          </a:p>
          <a:p>
            <a:r>
              <a:rPr lang="en-US" sz="2800" dirty="0" smtClean="0">
                <a:latin typeface="Arial Narrow" pitchFamily="34" charset="0"/>
              </a:rPr>
              <a:t>Laboratory abnormalities can include peripheral </a:t>
            </a:r>
            <a:r>
              <a:rPr lang="en-US" sz="2800" dirty="0" err="1" smtClean="0">
                <a:latin typeface="Arial Narrow" pitchFamily="34" charset="0"/>
              </a:rPr>
              <a:t>eosinophilia</a:t>
            </a:r>
            <a:r>
              <a:rPr lang="en-US" sz="2800" dirty="0" smtClean="0">
                <a:latin typeface="Arial Narrow" pitchFamily="34" charset="0"/>
              </a:rPr>
              <a:t> and elevated immunoglobulin E (</a:t>
            </a:r>
            <a:r>
              <a:rPr lang="en-US" sz="2800" dirty="0" err="1" smtClean="0">
                <a:latin typeface="Arial Narrow" pitchFamily="34" charset="0"/>
              </a:rPr>
              <a:t>IgE</a:t>
            </a:r>
            <a:r>
              <a:rPr lang="en-US" sz="2800" dirty="0" smtClean="0">
                <a:latin typeface="Arial Narrow" pitchFamily="34" charset="0"/>
              </a:rPr>
              <a:t>) levels.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Endoscopically</a:t>
            </a:r>
            <a:r>
              <a:rPr lang="en-US" dirty="0" smtClean="0"/>
              <a:t>, the </a:t>
            </a:r>
            <a:r>
              <a:rPr lang="en-US" dirty="0" err="1" smtClean="0"/>
              <a:t>oesophagus</a:t>
            </a:r>
            <a:r>
              <a:rPr lang="en-US" dirty="0" smtClean="0"/>
              <a:t> presents a granular, furrowed, ringed, or </a:t>
            </a:r>
            <a:r>
              <a:rPr lang="en-US" dirty="0" err="1" smtClean="0"/>
              <a:t>exudative</a:t>
            </a:r>
            <a:r>
              <a:rPr lang="en-US" dirty="0" smtClean="0"/>
              <a:t> appearance.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Oesophageal</a:t>
            </a:r>
            <a:r>
              <a:rPr lang="en-US" dirty="0" smtClean="0"/>
              <a:t> histology reveals </a:t>
            </a:r>
            <a:r>
              <a:rPr lang="en-US" dirty="0" err="1" smtClean="0"/>
              <a:t>eosinophilia</a:t>
            </a:r>
            <a:r>
              <a:rPr lang="en-US" dirty="0" smtClean="0"/>
              <a:t>, with cut-points for diagnosis variably chosen at 15-20/</a:t>
            </a:r>
            <a:r>
              <a:rPr lang="en-US" dirty="0" err="1" smtClean="0"/>
              <a:t>hpf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Up to 30% children have grossly normal </a:t>
            </a:r>
            <a:r>
              <a:rPr lang="en-US" dirty="0" err="1" smtClean="0"/>
              <a:t>oesophageal</a:t>
            </a:r>
            <a:r>
              <a:rPr lang="en-US" dirty="0" smtClean="0"/>
              <a:t> mucosa.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t. of Paediatrics\Documents\Endoscopic-appearance-of-EoE-showing-A-friability-of-the-mucosa-and-easy-bleeding-B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1" y="152400"/>
            <a:ext cx="2819400" cy="65429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19800" y="2713672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Endoscopic image of </a:t>
            </a:r>
            <a:r>
              <a:rPr lang="en-US" b="1" dirty="0" err="1" smtClean="0">
                <a:latin typeface="Arial Narrow" pitchFamily="34" charset="0"/>
              </a:rPr>
              <a:t>eosinophilic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oesophagitis</a:t>
            </a:r>
            <a:r>
              <a:rPr lang="en-US" b="1" dirty="0" smtClean="0">
                <a:latin typeface="Arial Narrow" pitchFamily="34" charset="0"/>
              </a:rPr>
              <a:t> with characteristic mucosal appearance of furrowing and white specks.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943600" cy="4111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rial Narrow" pitchFamily="34" charset="0"/>
              </a:rPr>
              <a:t>D.D. with </a:t>
            </a:r>
            <a:r>
              <a:rPr lang="en-US" sz="3100" dirty="0" err="1" smtClean="0">
                <a:latin typeface="Arial Narrow" pitchFamily="34" charset="0"/>
              </a:rPr>
              <a:t>gastroesophageal</a:t>
            </a:r>
            <a:r>
              <a:rPr lang="en-US" sz="3100" dirty="0" smtClean="0">
                <a:latin typeface="Arial Narrow" pitchFamily="34" charset="0"/>
              </a:rPr>
              <a:t> reflux disease </a:t>
            </a:r>
            <a:endParaRPr lang="en-US" sz="31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differentiated from </a:t>
            </a:r>
            <a:r>
              <a:rPr lang="en-US" sz="2800" dirty="0" err="1" smtClean="0"/>
              <a:t>gastroesophageal</a:t>
            </a:r>
            <a:r>
              <a:rPr lang="en-US" sz="2800" dirty="0" smtClean="0"/>
              <a:t> reflux disease (GERD) by its:</a:t>
            </a:r>
          </a:p>
          <a:p>
            <a:pPr lvl="1"/>
            <a:r>
              <a:rPr lang="en-US" dirty="0" smtClean="0"/>
              <a:t>general lack of erosive </a:t>
            </a:r>
            <a:r>
              <a:rPr lang="en-US" dirty="0" err="1" smtClean="0"/>
              <a:t>esophagitis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greater </a:t>
            </a:r>
            <a:r>
              <a:rPr lang="en-US" dirty="0" err="1" smtClean="0"/>
              <a:t>eosinophil</a:t>
            </a:r>
            <a:r>
              <a:rPr lang="en-US" dirty="0" smtClean="0"/>
              <a:t> density, </a:t>
            </a:r>
          </a:p>
          <a:p>
            <a:pPr lvl="1"/>
            <a:r>
              <a:rPr lang="en-US" dirty="0" smtClean="0"/>
              <a:t>its refractoriness to </a:t>
            </a:r>
            <a:r>
              <a:rPr lang="en-US" dirty="0" err="1" smtClean="0"/>
              <a:t>antireflux</a:t>
            </a:r>
            <a:r>
              <a:rPr lang="en-US" dirty="0" smtClean="0"/>
              <a:t> therapies. </a:t>
            </a:r>
          </a:p>
          <a:p>
            <a:r>
              <a:rPr lang="en-US" sz="2800" dirty="0" err="1" smtClean="0"/>
              <a:t>Gastroesophageal</a:t>
            </a:r>
            <a:r>
              <a:rPr lang="en-US" sz="2800" dirty="0" smtClean="0"/>
              <a:t> reflux disease may be an important co-existing diagnosis. </a:t>
            </a:r>
          </a:p>
          <a:p>
            <a:r>
              <a:rPr lang="en-US" sz="2800" dirty="0" smtClean="0"/>
              <a:t>Evaluation of </a:t>
            </a:r>
            <a:r>
              <a:rPr lang="fr-FR" sz="2800" dirty="0" err="1" smtClean="0">
                <a:latin typeface="Arial Narrow" pitchFamily="34" charset="0"/>
              </a:rPr>
              <a:t>Eosinophilic</a:t>
            </a:r>
            <a:r>
              <a:rPr lang="fr-FR" sz="2800" dirty="0" smtClean="0">
                <a:latin typeface="Arial Narrow" pitchFamily="34" charset="0"/>
              </a:rPr>
              <a:t> </a:t>
            </a:r>
            <a:r>
              <a:rPr lang="fr-FR" sz="2800" dirty="0" err="1" smtClean="0">
                <a:latin typeface="Arial Narrow" pitchFamily="34" charset="0"/>
              </a:rPr>
              <a:t>oesophagitis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smtClean="0"/>
              <a:t>should include a thorough search for food and environmental allergies via skin prick (</a:t>
            </a:r>
            <a:r>
              <a:rPr lang="en-US" sz="2800" dirty="0" err="1" smtClean="0"/>
              <a:t>IgE</a:t>
            </a:r>
            <a:r>
              <a:rPr lang="en-US" sz="2800" dirty="0" smtClean="0"/>
              <a:t> mediated) and patch (non–</a:t>
            </a:r>
            <a:r>
              <a:rPr lang="en-US" sz="2800" dirty="0" err="1" smtClean="0"/>
              <a:t>IgE</a:t>
            </a:r>
            <a:r>
              <a:rPr lang="en-US" sz="2800" dirty="0" smtClean="0"/>
              <a:t> mediated) tests.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4873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Treatment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 Narrow" pitchFamily="34" charset="0"/>
              </a:rPr>
              <a:t>Involves dietary restrictions that take one of 3 forms: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Arial Narrow" pitchFamily="34" charset="0"/>
              </a:rPr>
              <a:t>elimination diets guided by circumstantial evidence and food allergy test results;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Arial Narrow" pitchFamily="34" charset="0"/>
              </a:rPr>
              <a:t>“six food elimination diet” removing the major food allergens (milk, soy, wheat, egg, peanuts and tree nuts, seafood); 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Arial Narrow" pitchFamily="34" charset="0"/>
              </a:rPr>
              <a:t>elemental diet composed exclusively of an amino acid–based formula. </a:t>
            </a:r>
          </a:p>
          <a:p>
            <a:pPr marL="514350" indent="-514350">
              <a:buNone/>
            </a:pPr>
            <a:endParaRPr lang="en-US" sz="28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Arial Narrow" pitchFamily="34" charset="0"/>
              </a:rPr>
              <a:t> Successful clinical and </a:t>
            </a:r>
            <a:r>
              <a:rPr lang="en-US" dirty="0" err="1" smtClean="0">
                <a:latin typeface="Arial Narrow" pitchFamily="34" charset="0"/>
              </a:rPr>
              <a:t>histologic</a:t>
            </a:r>
            <a:r>
              <a:rPr lang="en-US" dirty="0" smtClean="0">
                <a:latin typeface="Arial Narrow" pitchFamily="34" charset="0"/>
              </a:rPr>
              <a:t> remission is observed in 70 - 98% patients.</a:t>
            </a:r>
          </a:p>
          <a:p>
            <a:pPr marL="514350" indent="-514350">
              <a:buNone/>
            </a:pPr>
            <a:endParaRPr lang="en-US" dirty="0" smtClean="0">
              <a:latin typeface="Arial Narrow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 Narrow" pitchFamily="34" charset="0"/>
              </a:rPr>
              <a:t>Little is yet known about its natural history, but it seems that </a:t>
            </a:r>
            <a:r>
              <a:rPr lang="fr-FR" dirty="0" err="1" smtClean="0">
                <a:latin typeface="Arial Narrow" pitchFamily="34" charset="0"/>
              </a:rPr>
              <a:t>Eosinophilic</a:t>
            </a:r>
            <a:r>
              <a:rPr lang="fr-FR" dirty="0" smtClean="0">
                <a:latin typeface="Arial Narrow" pitchFamily="34" charset="0"/>
              </a:rPr>
              <a:t> </a:t>
            </a:r>
            <a:r>
              <a:rPr lang="fr-FR" dirty="0" err="1" smtClean="0">
                <a:latin typeface="Arial Narrow" pitchFamily="34" charset="0"/>
              </a:rPr>
              <a:t>oesophagitis</a:t>
            </a:r>
            <a:r>
              <a:rPr lang="en-US" dirty="0" smtClean="0">
                <a:latin typeface="Arial Narrow" pitchFamily="34" charset="0"/>
              </a:rPr>
              <a:t> is a chronic remitting and relapsing disorder with a potential for complications such as stricture formation.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886200" cy="56356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Arial Narrow" pitchFamily="34" charset="0"/>
              </a:rPr>
              <a:t>Non-GERD </a:t>
            </a:r>
            <a:r>
              <a:rPr lang="fr-FR" sz="2800" b="1" dirty="0" err="1" smtClean="0">
                <a:latin typeface="Arial Narrow" pitchFamily="34" charset="0"/>
              </a:rPr>
              <a:t>oesophagitis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latin typeface="Arial Narrow" pitchFamily="34" charset="0"/>
              </a:rPr>
              <a:t>Infective </a:t>
            </a:r>
            <a:r>
              <a:rPr lang="en-US" sz="2400" b="1" u="sng" dirty="0" err="1" smtClean="0">
                <a:latin typeface="Arial Narrow" pitchFamily="34" charset="0"/>
              </a:rPr>
              <a:t>oesophagitis</a:t>
            </a:r>
            <a:endParaRPr lang="en-US" sz="2400" b="1" u="sng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 Narrow" pitchFamily="34" charset="0"/>
              </a:rPr>
              <a:t>Uncommon, and most often affecting </a:t>
            </a:r>
            <a:r>
              <a:rPr lang="en-US" sz="2400" dirty="0" err="1" smtClean="0">
                <a:latin typeface="Arial Narrow" pitchFamily="34" charset="0"/>
              </a:rPr>
              <a:t>immunocompromised</a:t>
            </a:r>
            <a:r>
              <a:rPr lang="en-US" sz="2400" dirty="0" smtClean="0">
                <a:latin typeface="Arial Narrow" pitchFamily="34" charset="0"/>
              </a:rPr>
              <a:t> children, infective </a:t>
            </a:r>
            <a:r>
              <a:rPr lang="en-US" sz="2400" dirty="0" err="1" smtClean="0">
                <a:latin typeface="Arial Narrow" pitchFamily="34" charset="0"/>
              </a:rPr>
              <a:t>oesophagitis</a:t>
            </a:r>
            <a:r>
              <a:rPr lang="en-US" sz="2400" dirty="0" smtClean="0">
                <a:latin typeface="Arial Narrow" pitchFamily="34" charset="0"/>
              </a:rPr>
              <a:t> is caused by fungal agents, such as </a:t>
            </a:r>
            <a:r>
              <a:rPr lang="en-US" sz="2400" i="1" dirty="0" smtClean="0">
                <a:latin typeface="Arial Narrow" pitchFamily="34" charset="0"/>
              </a:rPr>
              <a:t>Candida</a:t>
            </a:r>
            <a:r>
              <a:rPr lang="en-US" sz="2400" dirty="0" smtClean="0">
                <a:latin typeface="Arial Narrow" pitchFamily="34" charset="0"/>
              </a:rPr>
              <a:t> and </a:t>
            </a:r>
            <a:r>
              <a:rPr lang="en-US" sz="2400" i="1" dirty="0" err="1" smtClean="0">
                <a:latin typeface="Arial Narrow" pitchFamily="34" charset="0"/>
              </a:rPr>
              <a:t>Torulopsis</a:t>
            </a:r>
            <a:r>
              <a:rPr lang="en-US" sz="2400" i="1" dirty="0" smtClean="0">
                <a:latin typeface="Arial Narrow" pitchFamily="34" charset="0"/>
              </a:rPr>
              <a:t> </a:t>
            </a:r>
            <a:r>
              <a:rPr lang="en-US" sz="2400" i="1" dirty="0" err="1" smtClean="0">
                <a:latin typeface="Arial Narrow" pitchFamily="34" charset="0"/>
              </a:rPr>
              <a:t>glabrata</a:t>
            </a:r>
            <a:r>
              <a:rPr lang="en-US" sz="2400" i="1" dirty="0" smtClean="0">
                <a:latin typeface="Arial Narrow" pitchFamily="34" charset="0"/>
              </a:rPr>
              <a:t>;</a:t>
            </a:r>
            <a:r>
              <a:rPr lang="en-US" sz="2400" dirty="0" smtClean="0">
                <a:latin typeface="Arial Narrow" pitchFamily="34" charset="0"/>
              </a:rPr>
              <a:t> viral agents, such as herpes simplex, cytomegalovirus, HIV, and </a:t>
            </a:r>
            <a:r>
              <a:rPr lang="en-US" sz="2400" dirty="0" err="1" smtClean="0">
                <a:latin typeface="Arial Narrow" pitchFamily="34" charset="0"/>
              </a:rPr>
              <a:t>varicella</a:t>
            </a:r>
            <a:r>
              <a:rPr lang="en-US" sz="2400" dirty="0" smtClean="0">
                <a:latin typeface="Arial Narrow" pitchFamily="34" charset="0"/>
              </a:rPr>
              <a:t> zoster; and, rarely, bacterial infections, including diphtheria and tuberculosis. </a:t>
            </a:r>
          </a:p>
          <a:p>
            <a:pPr>
              <a:buNone/>
            </a:pPr>
            <a:r>
              <a:rPr lang="en-US" sz="2400" dirty="0" smtClean="0">
                <a:latin typeface="Arial Narrow" pitchFamily="34" charset="0"/>
              </a:rPr>
              <a:t>The typical presenting signs and symptoms are </a:t>
            </a:r>
            <a:r>
              <a:rPr lang="en-US" sz="2400" dirty="0" err="1" smtClean="0">
                <a:latin typeface="Arial Narrow" pitchFamily="34" charset="0"/>
              </a:rPr>
              <a:t>odynophagia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dysphagia</a:t>
            </a:r>
            <a:r>
              <a:rPr lang="en-US" sz="2400" dirty="0" smtClean="0">
                <a:latin typeface="Arial Narrow" pitchFamily="34" charset="0"/>
              </a:rPr>
              <a:t>, and </a:t>
            </a:r>
            <a:r>
              <a:rPr lang="en-US" sz="2400" dirty="0" err="1" smtClean="0">
                <a:latin typeface="Arial Narrow" pitchFamily="34" charset="0"/>
              </a:rPr>
              <a:t>retrosternal</a:t>
            </a:r>
            <a:r>
              <a:rPr lang="en-US" sz="2400" dirty="0" smtClean="0">
                <a:latin typeface="Arial Narrow" pitchFamily="34" charset="0"/>
              </a:rPr>
              <a:t> pain; there may also be fever, nausea, and vomiting.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latin typeface="Arial Narrow" pitchFamily="34" charset="0"/>
              </a:rPr>
              <a:t>Diagnosis</a:t>
            </a:r>
            <a:r>
              <a:rPr lang="en-US" sz="2400" dirty="0" smtClean="0">
                <a:latin typeface="Arial Narrow" pitchFamily="34" charset="0"/>
              </a:rPr>
              <a:t> of infectious </a:t>
            </a:r>
            <a:r>
              <a:rPr lang="en-US" sz="2400" dirty="0" err="1" smtClean="0">
                <a:latin typeface="Arial Narrow" pitchFamily="34" charset="0"/>
              </a:rPr>
              <a:t>oesophagitis</a:t>
            </a:r>
            <a:r>
              <a:rPr lang="en-US" sz="2400" dirty="0" smtClean="0">
                <a:latin typeface="Arial Narrow" pitchFamily="34" charset="0"/>
              </a:rPr>
              <a:t> is made by endoscopy (ulcerations, exudates) and </a:t>
            </a:r>
            <a:r>
              <a:rPr lang="en-US" sz="2400" dirty="0" err="1" smtClean="0">
                <a:latin typeface="Arial Narrow" pitchFamily="34" charset="0"/>
              </a:rPr>
              <a:t>histopathologic</a:t>
            </a:r>
            <a:r>
              <a:rPr lang="en-US" sz="2400" dirty="0" smtClean="0">
                <a:latin typeface="Arial Narrow" pitchFamily="34" charset="0"/>
              </a:rPr>
              <a:t> examination</a:t>
            </a:r>
            <a:endParaRPr lang="en-US" sz="2400" b="1" u="sng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487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Eosinophilic Oesophagitis and  Non-GERD oesophagitis</vt:lpstr>
      <vt:lpstr>Eosinophilic oesophagitis</vt:lpstr>
      <vt:lpstr>Slide 3</vt:lpstr>
      <vt:lpstr>Slide 4</vt:lpstr>
      <vt:lpstr>Slide 5</vt:lpstr>
      <vt:lpstr>D.D. with gastroesophageal reflux disease </vt:lpstr>
      <vt:lpstr>Treatment</vt:lpstr>
      <vt:lpstr>Slide 8</vt:lpstr>
      <vt:lpstr>Non-GERD oesophagitis</vt:lpstr>
      <vt:lpstr>Non-GERD oesophagitis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Eosinophilic Esophagitis and  Non-GERD Esophagitis</dc:title>
  <dc:creator>Dept. of Paediatrics</dc:creator>
  <cp:lastModifiedBy>New</cp:lastModifiedBy>
  <cp:revision>15</cp:revision>
  <dcterms:created xsi:type="dcterms:W3CDTF">2020-09-23T04:45:48Z</dcterms:created>
  <dcterms:modified xsi:type="dcterms:W3CDTF">2021-11-24T04:42:56Z</dcterms:modified>
</cp:coreProperties>
</file>